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7" r:id="rId9"/>
    <p:sldId id="273" r:id="rId10"/>
    <p:sldId id="274" r:id="rId11"/>
    <p:sldId id="275" r:id="rId12"/>
    <p:sldId id="276" r:id="rId13"/>
    <p:sldId id="272" r:id="rId14"/>
    <p:sldId id="277" r:id="rId15"/>
    <p:sldId id="257" r:id="rId16"/>
    <p:sldId id="261" r:id="rId17"/>
    <p:sldId id="262" r:id="rId18"/>
    <p:sldId id="263" r:id="rId19"/>
    <p:sldId id="285" r:id="rId20"/>
    <p:sldId id="264" r:id="rId21"/>
    <p:sldId id="278" r:id="rId22"/>
    <p:sldId id="281" r:id="rId23"/>
    <p:sldId id="279" r:id="rId24"/>
    <p:sldId id="282" r:id="rId25"/>
    <p:sldId id="283" r:id="rId26"/>
    <p:sldId id="280" r:id="rId27"/>
    <p:sldId id="284" r:id="rId28"/>
    <p:sldId id="286" r:id="rId29"/>
    <p:sldId id="287" r:id="rId30"/>
    <p:sldId id="289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5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58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7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9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0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3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0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1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89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4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2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0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latin typeface="+mj-ea"/>
              </a:rPr>
              <a:t>软件工程化开发技术分享</a:t>
            </a:r>
            <a:endParaRPr lang="en-US" sz="4800" dirty="0">
              <a:latin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王轲 解</a:t>
            </a:r>
            <a:r>
              <a:rPr lang="zh-CN" altLang="en-US" dirty="0">
                <a:latin typeface="+mj-ea"/>
                <a:ea typeface="+mj-ea"/>
              </a:rPr>
              <a:t>逸</a:t>
            </a:r>
            <a:r>
              <a:rPr lang="zh-CN" altLang="en-US" dirty="0" smtClean="0">
                <a:latin typeface="+mj-ea"/>
                <a:ea typeface="+mj-ea"/>
              </a:rPr>
              <a:t>健 朱瑞媛 </a:t>
            </a:r>
            <a:r>
              <a:rPr lang="zh-CN" altLang="en-US" dirty="0">
                <a:latin typeface="+mj-ea"/>
                <a:ea typeface="+mj-ea"/>
              </a:rPr>
              <a:t>叶奋翼 </a:t>
            </a:r>
            <a:r>
              <a:rPr lang="zh-CN" altLang="en-US" dirty="0" smtClean="0">
                <a:latin typeface="+mj-ea"/>
                <a:ea typeface="+mj-ea"/>
              </a:rPr>
              <a:t>曹</a:t>
            </a:r>
            <a:r>
              <a:rPr lang="zh-CN" altLang="en-US" dirty="0">
                <a:latin typeface="+mj-ea"/>
                <a:ea typeface="+mj-ea"/>
              </a:rPr>
              <a:t>景辰 盛嘉成 </a:t>
            </a:r>
            <a:r>
              <a:rPr lang="zh-CN" altLang="en-US" dirty="0" smtClean="0">
                <a:latin typeface="+mj-ea"/>
                <a:ea typeface="+mj-ea"/>
              </a:rPr>
              <a:t>罗怡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Picture 2" descr="https://camo.githubusercontent.com/3ec9563269604f35880f80e29e3f40834865594d/68747470733a2f2f692e696d6775722e636f6d2f3770654c6b46692e6a706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4" b="21747"/>
          <a:stretch/>
        </p:blipFill>
        <p:spPr bwMode="auto">
          <a:xfrm>
            <a:off x="2806669" y="844507"/>
            <a:ext cx="3576382" cy="210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Eloquent ORM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4374935"/>
            <a:ext cx="7543801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Object Relational Mapping</a:t>
            </a:r>
          </a:p>
          <a:p>
            <a:pPr marL="0" indent="0" algn="ctr">
              <a:buNone/>
            </a:pPr>
            <a:r>
              <a:rPr lang="zh-CN" altLang="en-US" dirty="0" smtClean="0"/>
              <a:t>用面向对象的技术进行数据库操作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提高写代码速度和代码可维护性，避免手写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犯错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自动规避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注入漏洞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6" y="1907863"/>
            <a:ext cx="3098893" cy="218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51" y="1907863"/>
            <a:ext cx="2709644" cy="216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41" y="1911529"/>
            <a:ext cx="3016655" cy="14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5532615"/>
            <a:ext cx="7543801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……</a:t>
            </a:r>
            <a:r>
              <a:rPr lang="zh-CN" altLang="en-US" dirty="0" smtClean="0"/>
              <a:t>略</a:t>
            </a:r>
            <a:endParaRPr lang="en-US" altLang="zh-CN" dirty="0"/>
          </a:p>
        </p:txBody>
      </p:sp>
      <p:pic>
        <p:nvPicPr>
          <p:cNvPr id="6146" name="Picture 2" descr="Image result for mysq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817" y="2279942"/>
            <a:ext cx="5044086" cy="26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Redis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4161015"/>
            <a:ext cx="7543801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smtClean="0"/>
              <a:t>In-memory Key-Value storage</a:t>
            </a:r>
          </a:p>
          <a:p>
            <a:pPr marL="0" indent="0" algn="ctr">
              <a:buNone/>
            </a:pPr>
            <a:r>
              <a:rPr lang="zh-CN" altLang="en-US" dirty="0" smtClean="0"/>
              <a:t>类似</a:t>
            </a:r>
            <a:r>
              <a:rPr lang="en-US" altLang="zh-CN" dirty="0" err="1" smtClean="0"/>
              <a:t>memcached</a:t>
            </a:r>
            <a:r>
              <a:rPr lang="zh-CN" altLang="en-US" dirty="0" smtClean="0"/>
              <a:t>，超高性能的内存键值服务器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可以和</a:t>
            </a:r>
            <a:r>
              <a:rPr lang="en-US" altLang="zh-CN" dirty="0" err="1" smtClean="0"/>
              <a:t>Laravel</a:t>
            </a:r>
            <a:r>
              <a:rPr lang="zh-CN" altLang="en-US" dirty="0"/>
              <a:t>轻松</a:t>
            </a:r>
            <a:r>
              <a:rPr lang="zh-CN" altLang="en-US" dirty="0" smtClean="0"/>
              <a:t>结合，对经常访问的数据在内存中做缓存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这样，不用每次从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中读取，提高服务器性能</a:t>
            </a:r>
            <a:endParaRPr lang="en-US" altLang="zh-CN" dirty="0"/>
          </a:p>
        </p:txBody>
      </p:sp>
      <p:pic>
        <p:nvPicPr>
          <p:cNvPr id="8194" name="Picture 2" descr="Image result for red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49" y="1949667"/>
            <a:ext cx="5796949" cy="193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4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这样选择的好处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9739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PHP</a:t>
            </a:r>
            <a:r>
              <a:rPr lang="zh-CN" altLang="en-US" dirty="0" smtClean="0"/>
              <a:t>很简单，不用考虑多线程、异步等问题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Laravel</a:t>
            </a:r>
            <a:r>
              <a:rPr lang="zh-CN" altLang="en-US" dirty="0" smtClean="0"/>
              <a:t>框架用</a:t>
            </a:r>
            <a:r>
              <a:rPr lang="en-US" altLang="zh-CN" dirty="0" smtClean="0"/>
              <a:t>routes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划分代码，写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 API</a:t>
            </a:r>
            <a:r>
              <a:rPr lang="zh-CN" altLang="en-US" dirty="0" smtClean="0"/>
              <a:t>很方便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Eloquent API</a:t>
            </a:r>
            <a:r>
              <a:rPr lang="zh-CN" altLang="en-US" dirty="0" smtClean="0"/>
              <a:t>可以简化数据库操作，免去写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的烦恼，避免漏洞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Redis</a:t>
            </a:r>
            <a:r>
              <a:rPr lang="zh-CN" altLang="en-US" dirty="0" smtClean="0"/>
              <a:t>可以增强服务器的性能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这样选择的</a:t>
            </a:r>
            <a:r>
              <a:rPr lang="zh-CN" altLang="en-US" dirty="0"/>
              <a:t>坏处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9739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PHP</a:t>
            </a:r>
            <a:r>
              <a:rPr lang="zh-CN" altLang="en-US" dirty="0" smtClean="0"/>
              <a:t>是弱类型的，虽然</a:t>
            </a:r>
            <a:r>
              <a:rPr lang="en-US" altLang="zh-CN" dirty="0" err="1" smtClean="0"/>
              <a:t>PHPDoc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Laravel</a:t>
            </a:r>
            <a:r>
              <a:rPr lang="zh-CN" altLang="en-US" dirty="0" smtClean="0"/>
              <a:t>框架的引入一些程度上解决了这个问题，但维护方面还是没那么好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PHP</a:t>
            </a:r>
            <a:r>
              <a:rPr lang="zh-CN" altLang="en-US" dirty="0" smtClean="0"/>
              <a:t>太简单，却也意味着只能写简单的业务逻辑，若业务逻辑中需要用到异步多线程，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反而力不从心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日后如果要做</a:t>
            </a:r>
            <a:r>
              <a:rPr lang="en-US" altLang="zh-CN" dirty="0" err="1" smtClean="0"/>
              <a:t>WebSocket</a:t>
            </a:r>
            <a:r>
              <a:rPr lang="zh-CN" altLang="en-US" dirty="0" smtClean="0"/>
              <a:t>等即时通讯，得用别的语言做（如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），可能要设计出</a:t>
            </a:r>
            <a:r>
              <a:rPr lang="en-US" altLang="zh-CN" dirty="0" err="1" smtClean="0"/>
              <a:t>NodeJS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作为消息队列和</a:t>
            </a:r>
            <a:r>
              <a:rPr lang="en-US" altLang="zh-CN" dirty="0" smtClean="0"/>
              <a:t>PHP</a:t>
            </a:r>
            <a:r>
              <a:rPr lang="zh-CN" altLang="en-US" dirty="0" smtClean="0"/>
              <a:t>交互的复杂结构。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3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软件架构</a:t>
            </a:r>
            <a:endParaRPr lang="en-US" dirty="0"/>
          </a:p>
        </p:txBody>
      </p:sp>
      <p:pic>
        <p:nvPicPr>
          <p:cNvPr id="1026" name="Picture 2" descr="App架构示意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6" y="2194759"/>
            <a:ext cx="8062928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53662" y="5176008"/>
            <a:ext cx="448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A12563"/>
                </a:solidFill>
              </a:rPr>
              <a:t>可插</a:t>
            </a:r>
            <a:r>
              <a:rPr lang="zh-CN" altLang="en-US" dirty="0" smtClean="0">
                <a:solidFill>
                  <a:srgbClr val="A12563"/>
                </a:solidFill>
              </a:rPr>
              <a:t>拔模块化</a:t>
            </a:r>
            <a:r>
              <a:rPr lang="zh-CN" altLang="en-US" dirty="0">
                <a:solidFill>
                  <a:srgbClr val="A12563"/>
                </a:solidFill>
              </a:rPr>
              <a:t>、内核插件分离</a:t>
            </a:r>
            <a:r>
              <a:rPr lang="zh-CN" altLang="en-US" dirty="0" smtClean="0">
                <a:solidFill>
                  <a:srgbClr val="A12563"/>
                </a:solidFill>
              </a:rPr>
              <a:t>设计</a:t>
            </a:r>
            <a:endParaRPr lang="en-US" altLang="zh-CN" dirty="0" smtClean="0">
              <a:solidFill>
                <a:srgbClr val="A12563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A12563"/>
                </a:solidFill>
              </a:rPr>
              <a:t>符合</a:t>
            </a:r>
            <a:r>
              <a:rPr lang="en-US" altLang="zh-CN" dirty="0">
                <a:solidFill>
                  <a:srgbClr val="A12563"/>
                </a:solidFill>
              </a:rPr>
              <a:t>app</a:t>
            </a:r>
            <a:r>
              <a:rPr lang="zh-CN" altLang="en-US" dirty="0">
                <a:solidFill>
                  <a:srgbClr val="A12563"/>
                </a:solidFill>
              </a:rPr>
              <a:t>的业务</a:t>
            </a:r>
            <a:r>
              <a:rPr lang="zh-CN" altLang="en-US" dirty="0" smtClean="0">
                <a:solidFill>
                  <a:srgbClr val="A12563"/>
                </a:solidFill>
              </a:rPr>
              <a:t>需要</a:t>
            </a:r>
            <a:endParaRPr lang="en-US" dirty="0">
              <a:solidFill>
                <a:srgbClr val="A125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4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软件架构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22959" y="2240017"/>
            <a:ext cx="7543801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一</a:t>
            </a:r>
            <a:r>
              <a:rPr lang="zh-CN" altLang="en-US" dirty="0"/>
              <a:t>套核心（用户系统、圈子系统、消息系统、</a:t>
            </a:r>
            <a:r>
              <a:rPr lang="en-US" altLang="zh-CN" dirty="0"/>
              <a:t>ACL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无限</a:t>
            </a:r>
            <a:r>
              <a:rPr lang="zh-CN" altLang="en-US" dirty="0"/>
              <a:t>可能的插件（服务器插件</a:t>
            </a:r>
            <a:r>
              <a:rPr lang="en-US" altLang="zh-CN" dirty="0"/>
              <a:t>+</a:t>
            </a:r>
            <a:r>
              <a:rPr lang="zh-CN" altLang="en-US" dirty="0"/>
              <a:t>客户端插件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HTML</a:t>
            </a:r>
            <a:r>
              <a:rPr lang="zh-CN" altLang="en-US" dirty="0"/>
              <a:t>跨平台实现，可以于</a:t>
            </a:r>
            <a:r>
              <a:rPr lang="en-US" altLang="zh-CN" dirty="0"/>
              <a:t>iOS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、微信上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给社区开发者提供</a:t>
            </a:r>
            <a:r>
              <a:rPr lang="en-US" altLang="zh-CN" dirty="0" smtClean="0"/>
              <a:t>SDK</a:t>
            </a:r>
            <a:r>
              <a:rPr lang="zh-CN" altLang="en-US" dirty="0" smtClean="0"/>
              <a:t>，以实现二次开发、定制圈子功能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19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b="1" dirty="0">
                <a:latin typeface="+mn-ea"/>
              </a:rPr>
              <a:t>User</a:t>
            </a: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用户相关系统，包括用户注册、登入、鉴权、个人信息设置等模块</a:t>
            </a: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latin typeface="+mn-ea"/>
              </a:rPr>
              <a:t>Group</a:t>
            </a: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群组系统，包括群组的建立、基本信息设定、用户加入群组、用户邀请别的用户加入群组、群组头像的生成、最近群组信息更新等。包括访问群组内其他成员与</a:t>
            </a:r>
            <a:r>
              <a:rPr lang="en-US" altLang="zh-CN" sz="1400" dirty="0">
                <a:latin typeface="+mn-ea"/>
              </a:rPr>
              <a:t>@mention</a:t>
            </a:r>
            <a:r>
              <a:rPr lang="zh-CN" altLang="en-US" sz="1400" dirty="0">
                <a:latin typeface="+mn-ea"/>
              </a:rPr>
              <a:t>他们的接口</a:t>
            </a: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latin typeface="+mn-ea"/>
              </a:rPr>
              <a:t>Message &amp; Notification</a:t>
            </a: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消息提醒系统，给每个用户一个统一的收件箱接收所有的群组消息。消息分为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种优先级，任何插件层的具体服务都可以调用消息系统给用户发消息，消息的出口也分站内界面、推送、短信</a:t>
            </a:r>
            <a:r>
              <a:rPr lang="en-US" altLang="zh-CN" sz="1400" dirty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邮件等</a:t>
            </a:r>
            <a:r>
              <a:rPr lang="zh-CN" altLang="en-US" sz="1400" dirty="0">
                <a:latin typeface="+mn-ea"/>
              </a:rPr>
              <a:t>多种。用户点击消息，</a:t>
            </a:r>
            <a:r>
              <a:rPr lang="en-US" altLang="zh-CN" sz="1400" dirty="0">
                <a:latin typeface="+mn-ea"/>
              </a:rPr>
              <a:t>app</a:t>
            </a:r>
            <a:r>
              <a:rPr lang="zh-CN" altLang="en-US" sz="1400" dirty="0">
                <a:latin typeface="+mn-ea"/>
              </a:rPr>
              <a:t>自动跳转到消息发源的服务。</a:t>
            </a:r>
          </a:p>
          <a:p>
            <a:pPr>
              <a:lnSpc>
                <a:spcPct val="100000"/>
              </a:lnSpc>
            </a:pPr>
            <a:r>
              <a:rPr lang="en-US" altLang="zh-CN" sz="1400" b="1" dirty="0">
                <a:latin typeface="+mn-ea"/>
              </a:rPr>
              <a:t>Access Control List</a:t>
            </a:r>
          </a:p>
          <a:p>
            <a:pPr>
              <a:lnSpc>
                <a:spcPct val="100000"/>
              </a:lnSpc>
            </a:pPr>
            <a:r>
              <a:rPr lang="zh-CN" altLang="en-US" sz="1400" dirty="0" smtClean="0">
                <a:latin typeface="+mn-ea"/>
              </a:rPr>
              <a:t>权限</a:t>
            </a:r>
            <a:r>
              <a:rPr lang="zh-CN" altLang="en-US" sz="1400" dirty="0">
                <a:latin typeface="+mn-ea"/>
              </a:rPr>
              <a:t>控制系统，允许服务对每个用户设定不同的权限级别，授权不同的角色做不同的操作</a:t>
            </a:r>
            <a:r>
              <a:rPr lang="zh-CN" altLang="en-US" sz="1400" dirty="0" smtClean="0">
                <a:latin typeface="+mn-ea"/>
              </a:rPr>
              <a:t>。比如</a:t>
            </a:r>
            <a:r>
              <a:rPr lang="zh-CN" altLang="en-US" sz="1400" dirty="0">
                <a:latin typeface="+mn-ea"/>
              </a:rPr>
              <a:t>只有</a:t>
            </a:r>
            <a:r>
              <a:rPr lang="en-US" altLang="zh-CN" sz="1400" dirty="0">
                <a:latin typeface="+mn-ea"/>
              </a:rPr>
              <a:t>Product Manager</a:t>
            </a:r>
            <a:r>
              <a:rPr lang="zh-CN" altLang="en-US" sz="1400" dirty="0">
                <a:latin typeface="+mn-ea"/>
              </a:rPr>
              <a:t>可以在看板中把一个项目从阶段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推进到阶段</a:t>
            </a:r>
            <a:r>
              <a:rPr lang="en-US" altLang="zh-CN" sz="1400" dirty="0">
                <a:latin typeface="+mn-ea"/>
              </a:rPr>
              <a:t>2</a:t>
            </a:r>
            <a:r>
              <a:rPr lang="zh-CN" altLang="en-US" sz="1400" dirty="0">
                <a:latin typeface="+mn-ea"/>
              </a:rPr>
              <a:t>，普通的程序员不行</a:t>
            </a:r>
            <a:r>
              <a:rPr lang="zh-CN" altLang="en-US" sz="1400" dirty="0" smtClean="0">
                <a:latin typeface="+mn-ea"/>
              </a:rPr>
              <a:t>。</a:t>
            </a:r>
            <a:endParaRPr lang="zh-CN" altLang="en-US" sz="1400" dirty="0">
              <a:latin typeface="+mn-ea"/>
            </a:endParaRPr>
          </a:p>
          <a:p>
            <a:pPr>
              <a:lnSpc>
                <a:spcPct val="100000"/>
              </a:lnSpc>
            </a:pPr>
            <a:endParaRPr lang="zh-CN" altLang="en-US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Plugin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b="1" dirty="0" smtClean="0">
                <a:latin typeface="+mn-ea"/>
              </a:rPr>
              <a:t>Instant Messaging</a:t>
            </a:r>
          </a:p>
          <a:p>
            <a:pPr>
              <a:lnSpc>
                <a:spcPct val="100000"/>
              </a:lnSpc>
            </a:pPr>
            <a:r>
              <a:rPr lang="zh-CN" altLang="en-US" sz="1400" dirty="0" smtClean="0">
                <a:latin typeface="+mn-ea"/>
              </a:rPr>
              <a:t>类似微信的单聊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群聊功能</a:t>
            </a:r>
            <a:endParaRPr lang="en-US" altLang="zh-CN" sz="1400" b="1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 smtClean="0">
                <a:latin typeface="+mn-ea"/>
              </a:rPr>
              <a:t>Contact</a:t>
            </a:r>
          </a:p>
          <a:p>
            <a:pPr>
              <a:lnSpc>
                <a:spcPct val="100000"/>
              </a:lnSpc>
            </a:pPr>
            <a:r>
              <a:rPr lang="zh-CN" altLang="en-US" sz="1400" dirty="0" smtClean="0">
                <a:latin typeface="+mn-ea"/>
              </a:rPr>
              <a:t>通讯录，读取同组联系人的信息。用户保存到手机通讯录的功能</a:t>
            </a:r>
          </a:p>
          <a:p>
            <a:pPr>
              <a:lnSpc>
                <a:spcPct val="100000"/>
              </a:lnSpc>
            </a:pPr>
            <a:r>
              <a:rPr lang="en-US" altLang="zh-CN" sz="1400" b="1" dirty="0" smtClean="0">
                <a:latin typeface="+mn-ea"/>
              </a:rPr>
              <a:t>Forum</a:t>
            </a:r>
          </a:p>
          <a:p>
            <a:pPr>
              <a:lnSpc>
                <a:spcPct val="100000"/>
              </a:lnSpc>
            </a:pPr>
            <a:r>
              <a:rPr lang="zh-CN" altLang="en-US" sz="1400" dirty="0" smtClean="0">
                <a:latin typeface="+mn-ea"/>
              </a:rPr>
              <a:t>标准</a:t>
            </a:r>
            <a:r>
              <a:rPr lang="zh-CN" altLang="en-US" sz="1400" dirty="0">
                <a:latin typeface="+mn-ea"/>
              </a:rPr>
              <a:t>的论坛功能，带发帖、回帖、浏览等功能。 添加了在论坛中</a:t>
            </a:r>
            <a:r>
              <a:rPr lang="en-US" altLang="zh-CN" sz="1400" dirty="0">
                <a:latin typeface="+mn-ea"/>
              </a:rPr>
              <a:t>@mention</a:t>
            </a:r>
            <a:r>
              <a:rPr lang="zh-CN" altLang="en-US" sz="1400" dirty="0">
                <a:latin typeface="+mn-ea"/>
              </a:rPr>
              <a:t>同组别的用户的</a:t>
            </a:r>
            <a:r>
              <a:rPr lang="zh-CN" altLang="en-US" sz="1400" dirty="0" smtClean="0">
                <a:latin typeface="+mn-ea"/>
              </a:rPr>
              <a:t>功能</a:t>
            </a:r>
          </a:p>
          <a:p>
            <a:pPr>
              <a:lnSpc>
                <a:spcPct val="100000"/>
              </a:lnSpc>
            </a:pPr>
            <a:r>
              <a:rPr lang="en-US" altLang="zh-CN" sz="1400" b="1" dirty="0" err="1" smtClean="0">
                <a:latin typeface="+mn-ea"/>
              </a:rPr>
              <a:t>Netdisk</a:t>
            </a:r>
            <a:endParaRPr lang="en-US" altLang="zh-CN" sz="1400" b="1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latin typeface="+mn-ea"/>
              </a:rPr>
              <a:t>网</a:t>
            </a:r>
            <a:r>
              <a:rPr lang="zh-CN" altLang="en-US" sz="1400" dirty="0" smtClean="0">
                <a:latin typeface="+mn-ea"/>
              </a:rPr>
              <a:t>盘（文件共享）功能，类似百度网盘，圈内用户共享文件</a:t>
            </a:r>
            <a:r>
              <a:rPr lang="en-US" altLang="zh-CN" sz="1400" dirty="0">
                <a:latin typeface="+mn-ea"/>
              </a:rPr>
              <a:t/>
            </a:r>
            <a:br>
              <a:rPr lang="en-US" altLang="zh-CN" sz="1400" dirty="0">
                <a:latin typeface="+mn-ea"/>
              </a:rPr>
            </a:br>
            <a:r>
              <a:rPr lang="zh-CN" altLang="en-US" sz="1400" dirty="0" smtClean="0">
                <a:latin typeface="+mn-ea"/>
              </a:rPr>
              <a:t>“屏幕穿越”：电脑扫登入网站，扫二维码上传</a:t>
            </a:r>
            <a:r>
              <a:rPr lang="en-US" altLang="zh-CN" sz="1400" dirty="0" smtClean="0">
                <a:latin typeface="+mn-ea"/>
              </a:rPr>
              <a:t>/</a:t>
            </a:r>
            <a:r>
              <a:rPr lang="zh-CN" altLang="en-US" sz="1400" dirty="0" smtClean="0">
                <a:latin typeface="+mn-ea"/>
              </a:rPr>
              <a:t>下载文件</a:t>
            </a:r>
            <a:endParaRPr lang="zh-CN" altLang="en-US" sz="1400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1400" b="1" dirty="0" smtClean="0">
                <a:latin typeface="+mn-ea"/>
              </a:rPr>
              <a:t>Kanban</a:t>
            </a:r>
          </a:p>
          <a:p>
            <a:pPr>
              <a:lnSpc>
                <a:spcPct val="100000"/>
              </a:lnSpc>
            </a:pPr>
            <a:r>
              <a:rPr lang="zh-CN" altLang="en-US" sz="1400" dirty="0" smtClean="0">
                <a:latin typeface="+mn-ea"/>
              </a:rPr>
              <a:t>看板系统，项目进度跟踪管理。支持分配任务给同组别的用户、</a:t>
            </a:r>
            <a:r>
              <a:rPr lang="en-US" altLang="zh-CN" sz="1400" dirty="0" smtClean="0">
                <a:latin typeface="+mn-ea"/>
              </a:rPr>
              <a:t>@mention</a:t>
            </a:r>
            <a:r>
              <a:rPr lang="zh-CN" altLang="en-US" sz="1400" dirty="0" smtClean="0">
                <a:latin typeface="+mn-ea"/>
              </a:rPr>
              <a:t>他人</a:t>
            </a:r>
          </a:p>
        </p:txBody>
      </p:sp>
    </p:spTree>
    <p:extLst>
      <p:ext uri="{BB962C8B-B14F-4D97-AF65-F5344CB8AC3E}">
        <p14:creationId xmlns:p14="http://schemas.microsoft.com/office/powerpoint/2010/main" val="62494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每个插件分配给不同的同学，协同开发，互不干扰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0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技术栈</a:t>
            </a:r>
            <a:r>
              <a:rPr lang="zh-CN" altLang="en-US" dirty="0" smtClean="0"/>
              <a:t>选择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37345"/>
            <a:ext cx="7543801" cy="40233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前端：</a:t>
            </a:r>
          </a:p>
          <a:p>
            <a:pPr marL="0" indent="0">
              <a:buNone/>
            </a:pPr>
            <a:r>
              <a:rPr lang="en-US" dirty="0"/>
              <a:t>Apache Cordova </a:t>
            </a:r>
            <a:r>
              <a:rPr lang="zh-CN" altLang="en-US" dirty="0" smtClean="0"/>
              <a:t>用于</a:t>
            </a:r>
            <a:r>
              <a:rPr lang="en-US" altLang="zh-CN" dirty="0" smtClean="0"/>
              <a:t>HTML5 </a:t>
            </a:r>
            <a:r>
              <a:rPr lang="en-US" dirty="0" smtClean="0"/>
              <a:t>Hybrid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开发</a:t>
            </a:r>
            <a:endParaRPr lang="zh-CN" altLang="en-US" dirty="0"/>
          </a:p>
          <a:p>
            <a:pPr marL="0" indent="0">
              <a:buNone/>
            </a:pPr>
            <a:r>
              <a:rPr lang="en-US" dirty="0" err="1"/>
              <a:t>Angular（Ionic</a:t>
            </a:r>
            <a:r>
              <a:rPr lang="en-US" dirty="0"/>
              <a:t>） MV*</a:t>
            </a:r>
            <a:r>
              <a:rPr lang="zh-CN" altLang="en-US" dirty="0"/>
              <a:t>框架</a:t>
            </a:r>
          </a:p>
          <a:p>
            <a:pPr marL="0" indent="0">
              <a:buNone/>
            </a:pPr>
            <a:r>
              <a:rPr lang="en-US" dirty="0" err="1"/>
              <a:t>TypeScript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后端：</a:t>
            </a:r>
          </a:p>
          <a:p>
            <a:pPr marL="0" indent="0">
              <a:buNone/>
            </a:pPr>
            <a:r>
              <a:rPr lang="en-US" altLang="zh-CN" dirty="0" err="1" smtClean="0"/>
              <a:t>Laravel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框架）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Eloquent ORM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MySQL</a:t>
            </a:r>
          </a:p>
          <a:p>
            <a:pPr marL="0" indent="0">
              <a:buNone/>
            </a:pPr>
            <a:r>
              <a:rPr lang="en-US" altLang="zh-CN" dirty="0" err="1" smtClean="0"/>
              <a:t>Redis</a:t>
            </a:r>
            <a:r>
              <a:rPr lang="en-US" altLang="zh-CN" dirty="0" smtClean="0"/>
              <a:t> </a:t>
            </a:r>
            <a:r>
              <a:rPr lang="zh-CN" altLang="en-US" dirty="0" smtClean="0"/>
              <a:t>缓存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插件商城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ea"/>
              </a:rPr>
              <a:t>本软件产品的最终形态中，会包括插件商城功能。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+mn-ea"/>
              </a:rPr>
              <a:t>就</a:t>
            </a:r>
            <a:r>
              <a:rPr lang="zh-CN" altLang="en-US" dirty="0" smtClean="0">
                <a:latin typeface="+mn-ea"/>
              </a:rPr>
              <a:t>像</a:t>
            </a:r>
            <a:r>
              <a:rPr lang="en-US" altLang="zh-CN" dirty="0" smtClean="0">
                <a:latin typeface="+mn-ea"/>
              </a:rPr>
              <a:t>Chrome</a:t>
            </a:r>
            <a:r>
              <a:rPr lang="zh-CN" altLang="en-US" dirty="0" smtClean="0">
                <a:latin typeface="+mn-ea"/>
              </a:rPr>
              <a:t>浏览器的</a:t>
            </a:r>
            <a:r>
              <a:rPr lang="en-US" altLang="zh-CN" dirty="0" smtClean="0">
                <a:latin typeface="+mn-ea"/>
              </a:rPr>
              <a:t>Web Store</a:t>
            </a:r>
            <a:r>
              <a:rPr lang="zh-CN" altLang="en-US" dirty="0" smtClean="0">
                <a:latin typeface="+mn-ea"/>
              </a:rPr>
              <a:t>一样，开发者可以开发并上传自己制作的插件，用户可以一键安装插件、给开发者付费、留下评论。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ea"/>
              </a:rPr>
              <a:t>本学期应该没有时间完成插件商城，但会提供比较基础的插件系统和客户端、服务器端</a:t>
            </a:r>
            <a:r>
              <a:rPr lang="en-US" altLang="zh-CN" dirty="0" smtClean="0">
                <a:latin typeface="+mn-ea"/>
              </a:rPr>
              <a:t>SDK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28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-478418"/>
            <a:ext cx="7543800" cy="3566160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 smtClean="0">
                <a:latin typeface="+mj-ea"/>
              </a:rPr>
              <a:t>实际业务代码展示</a:t>
            </a:r>
            <a:endParaRPr lang="en-US" sz="4800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4109" y="3423301"/>
            <a:ext cx="2361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通讯录插件（部分）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12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r>
              <a:rPr lang="en-US" altLang="zh-CN" dirty="0" smtClean="0"/>
              <a:t>Plugin</a:t>
            </a:r>
            <a:r>
              <a:rPr lang="zh-CN" altLang="en-US" dirty="0" smtClean="0"/>
              <a:t>项目结构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53" y="2436432"/>
            <a:ext cx="3962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r>
              <a:rPr lang="en-US" altLang="zh-CN" dirty="0" err="1" smtClean="0"/>
              <a:t>ServiceProvider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21" y="1922776"/>
            <a:ext cx="7227590" cy="33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接口定义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75" y="2358229"/>
            <a:ext cx="6735969" cy="28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前端通用</a:t>
            </a:r>
            <a:r>
              <a:rPr lang="en-US" altLang="zh-CN" dirty="0" smtClean="0"/>
              <a:t>Decorator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34" y="1875964"/>
            <a:ext cx="6882652" cy="44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r>
              <a:rPr lang="en-US" altLang="zh-CN" dirty="0" smtClean="0"/>
              <a:t>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5" y="1737361"/>
            <a:ext cx="8212588" cy="47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</a:t>
            </a:r>
            <a:r>
              <a:rPr lang="en-US" altLang="zh-CN" dirty="0" smtClean="0"/>
              <a:t>Controller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1" y="1789928"/>
            <a:ext cx="8631975" cy="48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6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后端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578" y="1872168"/>
            <a:ext cx="5636564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后端</a:t>
            </a:r>
            <a:r>
              <a:rPr lang="en-US" altLang="zh-CN" dirty="0" smtClean="0"/>
              <a:t>Controller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9" y="1812487"/>
            <a:ext cx="8041579" cy="32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Cordova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37345"/>
            <a:ext cx="7543801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altLang="zh-CN" dirty="0" smtClean="0"/>
              <a:t>Hybrid App</a:t>
            </a:r>
            <a:r>
              <a:rPr lang="zh-CN" altLang="en-US" dirty="0" smtClean="0"/>
              <a:t>的概念：用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的技术开发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，并在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网页外封一层壳子，让网页在各个平台上都可以以看起来像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的形式运行。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因为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的本质是网页浏览器，所以任何平台上都可以运行。跨平台！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Apache Cordova</a:t>
            </a:r>
            <a:r>
              <a:rPr lang="zh-CN" altLang="en-US" dirty="0" smtClean="0"/>
              <a:t>框架还提供</a:t>
            </a:r>
            <a:r>
              <a:rPr lang="zh-CN" altLang="en-US" dirty="0"/>
              <a:t>了浏览器拓展的</a:t>
            </a:r>
            <a:r>
              <a:rPr lang="zh-CN" altLang="en-US" dirty="0" smtClean="0"/>
              <a:t>功能，可以给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开放调用原生代码的接口，这样，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有了调用摄像头、文件系统等的原生能力。再也不受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的限制。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一份代码，四处运行，带原生能力</a:t>
            </a:r>
            <a:r>
              <a:rPr lang="en-US" altLang="zh-CN" dirty="0" smtClean="0"/>
              <a:t>——best of both worlds</a:t>
            </a:r>
          </a:p>
        </p:txBody>
      </p:sp>
      <p:pic>
        <p:nvPicPr>
          <p:cNvPr id="1028" name="Picture 4" descr="http://www.gaggl.com/wp-content/uploads/2014/04/Apache_Cordov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577" y="1837345"/>
            <a:ext cx="3720565" cy="110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API</a:t>
            </a:r>
            <a:r>
              <a:rPr lang="zh-CN" altLang="en-US" dirty="0" smtClean="0"/>
              <a:t>请求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8" y="1624654"/>
            <a:ext cx="8906721" cy="530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运行结果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01" y="2009162"/>
            <a:ext cx="2573716" cy="45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Angular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2986636"/>
            <a:ext cx="754380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altLang="zh-CN" dirty="0" smtClean="0"/>
              <a:t>Angular</a:t>
            </a:r>
            <a:r>
              <a:rPr lang="zh-CN" altLang="en-US" dirty="0" smtClean="0"/>
              <a:t>是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出品的重量级前端框架，提供模块化、依赖注入、双向绑定、自定义指令等很多功能。</a:t>
            </a: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可以大大加速前端开发、约束开发人员写出高质量容易维护的代码。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81" y="1841540"/>
            <a:ext cx="5042686" cy="21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Ionic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4504965"/>
            <a:ext cx="754380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基于</a:t>
            </a:r>
            <a:r>
              <a:rPr lang="en-US" altLang="zh-CN" dirty="0" smtClean="0"/>
              <a:t>Angular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Hybrid App</a:t>
            </a:r>
            <a:r>
              <a:rPr lang="zh-CN" altLang="en-US" dirty="0" smtClean="0"/>
              <a:t>框架，用于做看起来像原生的手机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界面。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提供许多开箱即用的组件、优质的手机端用户交互。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83" y="1858571"/>
            <a:ext cx="4343754" cy="23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TypeScript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4161016"/>
            <a:ext cx="7543801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/>
              <a:t>微软</a:t>
            </a:r>
            <a:r>
              <a:rPr lang="zh-CN" altLang="en-US" dirty="0" smtClean="0"/>
              <a:t>出品的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的超集，给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加上编译时静态类型检测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使得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能享受强类型语言的优点：编译时错误检查、清晰的接口定义、完整的</a:t>
            </a:r>
            <a:r>
              <a:rPr lang="en-US" altLang="zh-CN" dirty="0" smtClean="0"/>
              <a:t>OOP</a:t>
            </a:r>
            <a:r>
              <a:rPr lang="zh-CN" altLang="en-US" dirty="0" smtClean="0"/>
              <a:t>特性、超强的</a:t>
            </a:r>
            <a:r>
              <a:rPr lang="en-US" altLang="zh-CN" dirty="0" smtClean="0"/>
              <a:t>IDE</a:t>
            </a:r>
            <a:r>
              <a:rPr lang="zh-CN" altLang="en-US" dirty="0"/>
              <a:t>智能补</a:t>
            </a:r>
            <a:r>
              <a:rPr lang="zh-CN" altLang="en-US" dirty="0" smtClean="0"/>
              <a:t>全和重构</a:t>
            </a:r>
            <a:endParaRPr lang="en-US" altLang="zh-CN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zh-CN" altLang="en-US" dirty="0" smtClean="0"/>
              <a:t>有助于写出可维护的代码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55" y="1856912"/>
            <a:ext cx="5309537" cy="21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0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这样选择的好处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9739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HTML5</a:t>
            </a:r>
            <a:r>
              <a:rPr lang="zh-CN" altLang="en-US" dirty="0" smtClean="0"/>
              <a:t>大家都比较熟悉，合作方便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APP</a:t>
            </a:r>
            <a:r>
              <a:rPr lang="zh-CN" altLang="en-US" dirty="0" smtClean="0"/>
              <a:t>开发时可以在</a:t>
            </a:r>
            <a:r>
              <a:rPr lang="en-US" altLang="zh-CN" dirty="0" smtClean="0"/>
              <a:t>PC</a:t>
            </a:r>
            <a:r>
              <a:rPr lang="zh-CN" altLang="en-US" dirty="0" smtClean="0"/>
              <a:t>浏览器上运行，写</a:t>
            </a:r>
            <a:r>
              <a:rPr lang="zh-CN" altLang="en-US" dirty="0"/>
              <a:t>完</a:t>
            </a:r>
            <a:r>
              <a:rPr lang="zh-CN" altLang="en-US" dirty="0" smtClean="0"/>
              <a:t>后可以在安卓和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上运行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拥有不输原生的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、对系统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访问的能力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TypeScript</a:t>
            </a:r>
            <a:r>
              <a:rPr lang="zh-CN" altLang="en-US" dirty="0" smtClean="0"/>
              <a:t>给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加入类型检查，确保代码质量，帮助定义接口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48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这样选择的坏处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HTML5</a:t>
            </a:r>
            <a:r>
              <a:rPr lang="zh-CN" altLang="en-US" dirty="0" smtClean="0"/>
              <a:t>做的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在流畅度方面比原生差，难以达到</a:t>
            </a:r>
            <a:r>
              <a:rPr lang="en-US" altLang="zh-CN" dirty="0" smtClean="0"/>
              <a:t>60fps</a:t>
            </a:r>
          </a:p>
          <a:p>
            <a:pPr marL="0" indent="0">
              <a:buNone/>
            </a:pPr>
            <a:r>
              <a:rPr lang="en-US" altLang="zh-CN" dirty="0" err="1" smtClean="0"/>
              <a:t>TypeScript</a:t>
            </a:r>
            <a:r>
              <a:rPr lang="zh-CN" altLang="en-US" dirty="0" smtClean="0"/>
              <a:t>前期开发成本较大，因为要明确写出各种接口定义，可能会拖慢工程进度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Laravel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24" y="4161016"/>
            <a:ext cx="7543801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dirty="0" smtClean="0"/>
              <a:t>国外超流行的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框架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优雅而富有表达力的语法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自带路由、</a:t>
            </a:r>
            <a:r>
              <a:rPr lang="en-US" altLang="zh-CN" dirty="0" err="1" smtClean="0"/>
              <a:t>IoC</a:t>
            </a:r>
            <a:r>
              <a:rPr lang="zh-CN" altLang="en-US" dirty="0" smtClean="0"/>
              <a:t>容器等</a:t>
            </a: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06" y="1903815"/>
            <a:ext cx="6654235" cy="2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277</TotalTime>
  <Words>1119</Words>
  <Application>Microsoft Office PowerPoint</Application>
  <PresentationFormat>On-screen Show (4:3)</PresentationFormat>
  <Paragraphs>116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Calibri</vt:lpstr>
      <vt:lpstr>Calibri Light</vt:lpstr>
      <vt:lpstr>Retrospect</vt:lpstr>
      <vt:lpstr>软件工程化开发技术分享</vt:lpstr>
      <vt:lpstr>技术栈选择</vt:lpstr>
      <vt:lpstr>Apache Cordova</vt:lpstr>
      <vt:lpstr>Angular</vt:lpstr>
      <vt:lpstr>Ionic</vt:lpstr>
      <vt:lpstr>TypeScript</vt:lpstr>
      <vt:lpstr>这样选择的好处</vt:lpstr>
      <vt:lpstr>这样选择的坏处</vt:lpstr>
      <vt:lpstr>Laravel</vt:lpstr>
      <vt:lpstr>Eloquent ORM</vt:lpstr>
      <vt:lpstr>MySQL</vt:lpstr>
      <vt:lpstr>Redis</vt:lpstr>
      <vt:lpstr>这样选择的好处</vt:lpstr>
      <vt:lpstr>这样选择的坏处</vt:lpstr>
      <vt:lpstr>软件架构</vt:lpstr>
      <vt:lpstr>软件架构</vt:lpstr>
      <vt:lpstr>Kernel</vt:lpstr>
      <vt:lpstr>Plugin</vt:lpstr>
      <vt:lpstr>插件化</vt:lpstr>
      <vt:lpstr>插件商城</vt:lpstr>
      <vt:lpstr>实际业务代码展示</vt:lpstr>
      <vt:lpstr>前端Plugin项目结构</vt:lpstr>
      <vt:lpstr>前端ServiceProvider</vt:lpstr>
      <vt:lpstr>前端API接口定义</vt:lpstr>
      <vt:lpstr>前端通用Decorator</vt:lpstr>
      <vt:lpstr>前端Template</vt:lpstr>
      <vt:lpstr>前端Controller</vt:lpstr>
      <vt:lpstr>后端Model</vt:lpstr>
      <vt:lpstr>后端Controller</vt:lpstr>
      <vt:lpstr>API请求</vt:lpstr>
      <vt:lpstr>运行结果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Kevin</cp:lastModifiedBy>
  <cp:revision>173</cp:revision>
  <dcterms:created xsi:type="dcterms:W3CDTF">2017-09-22T01:20:25Z</dcterms:created>
  <dcterms:modified xsi:type="dcterms:W3CDTF">2017-11-10T02:21:09Z</dcterms:modified>
</cp:coreProperties>
</file>